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60" r:id="rId4"/>
    <p:sldId id="261" r:id="rId5"/>
    <p:sldId id="259" r:id="rId6"/>
    <p:sldId id="271" r:id="rId7"/>
    <p:sldId id="270" r:id="rId8"/>
    <p:sldId id="267" r:id="rId9"/>
    <p:sldId id="272" r:id="rId10"/>
    <p:sldId id="268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7" autoAdjust="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A8867-417C-B048-8B26-0D32081261FD}" type="datetimeFigureOut">
              <a:rPr lang="en-US" smtClean="0"/>
              <a:t>4/11/12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5F8BC-4C65-2E43-B38F-CCCEEDB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Pneumatic</a:t>
            </a:r>
            <a:r>
              <a:rPr lang="en-US" baseline="0" dirty="0" smtClean="0"/>
              <a:t> tubing running along with the tether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5F8BC-4C65-2E43-B38F-CCCEEDB1B7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09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5F8BC-4C65-2E43-B38F-CCCEEDB1B7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0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4/11/12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22921" y="435561"/>
            <a:ext cx="6498158" cy="172486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Project: </a:t>
            </a:r>
            <a:r>
              <a:rPr lang="en-US" sz="5400" dirty="0" err="1" smtClean="0"/>
              <a:t>SCUBa</a:t>
            </a:r>
            <a:endParaRPr lang="en-US" sz="5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22921" y="2502554"/>
            <a:ext cx="6498159" cy="916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System for the Control of Underwater Buoyancy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Jonathon </a:t>
            </a:r>
            <a:r>
              <a:rPr lang="en-US" sz="2000" dirty="0" smtClean="0">
                <a:solidFill>
                  <a:schemeClr val="accent1"/>
                </a:solidFill>
              </a:rPr>
              <a:t>Houda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Mentor: </a:t>
            </a:r>
            <a:r>
              <a:rPr lang="en-US" sz="1800" dirty="0" smtClean="0">
                <a:solidFill>
                  <a:schemeClr val="accent1"/>
                </a:solidFill>
              </a:rPr>
              <a:t>Shea </a:t>
            </a:r>
            <a:r>
              <a:rPr lang="en-US" sz="1800" dirty="0" err="1" smtClean="0">
                <a:solidFill>
                  <a:schemeClr val="accent1"/>
                </a:solidFill>
              </a:rPr>
              <a:t>Ferring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marL="0" indent="0" algn="ctr">
              <a:lnSpc>
                <a:spcPct val="50000"/>
              </a:lnSpc>
              <a:buNone/>
            </a:pPr>
            <a:endParaRPr lang="en-US" sz="1200" dirty="0" smtClean="0">
              <a:solidFill>
                <a:schemeClr val="accent1"/>
              </a:solidFill>
            </a:endParaRPr>
          </a:p>
          <a:p>
            <a:pPr marL="0" indent="0" algn="ctr">
              <a:lnSpc>
                <a:spcPct val="5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Space Grant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Symposium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lnSpc>
                <a:spcPct val="50000"/>
              </a:lnSpc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University 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Arizona, Tucson, AZ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April 20–21,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8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546"/>
            <a:ext cx="8042276" cy="1336956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49620" y="1517365"/>
            <a:ext cx="7264281" cy="4032540"/>
          </a:xfrm>
        </p:spPr>
        <p:txBody>
          <a:bodyPr>
            <a:normAutofit/>
          </a:bodyPr>
          <a:lstStyle/>
          <a:p>
            <a:r>
              <a:rPr lang="en-US" dirty="0" smtClean="0"/>
              <a:t>Overview</a:t>
            </a:r>
          </a:p>
          <a:p>
            <a:pPr lvl="2"/>
            <a:r>
              <a:rPr lang="en-US" dirty="0" smtClean="0"/>
              <a:t>Priority </a:t>
            </a:r>
            <a:r>
              <a:rPr lang="en-US" dirty="0"/>
              <a:t>for 2012</a:t>
            </a:r>
          </a:p>
          <a:p>
            <a:pPr lvl="2"/>
            <a:r>
              <a:rPr lang="en-US" dirty="0"/>
              <a:t>Greater Control of ROV</a:t>
            </a:r>
          </a:p>
          <a:p>
            <a:pPr lvl="2"/>
            <a:r>
              <a:rPr lang="en-US" dirty="0"/>
              <a:t>Maneuver Greater Loads</a:t>
            </a:r>
          </a:p>
          <a:p>
            <a:r>
              <a:rPr lang="en-US" dirty="0" smtClean="0"/>
              <a:t>Currently being implemented onto ROV</a:t>
            </a:r>
            <a:endParaRPr lang="en-US" dirty="0"/>
          </a:p>
          <a:p>
            <a:r>
              <a:rPr lang="en-US" dirty="0"/>
              <a:t>Future </a:t>
            </a:r>
            <a:r>
              <a:rPr lang="en-US" dirty="0" smtClean="0"/>
              <a:t>Considerations</a:t>
            </a:r>
          </a:p>
          <a:p>
            <a:pPr lvl="2"/>
            <a:r>
              <a:rPr lang="en-US" dirty="0" smtClean="0"/>
              <a:t>Rigid body container</a:t>
            </a:r>
          </a:p>
          <a:p>
            <a:pPr lvl="2"/>
            <a:r>
              <a:rPr lang="en-US" dirty="0" smtClean="0"/>
              <a:t>Waterproof motor </a:t>
            </a:r>
            <a:r>
              <a:rPr lang="en-US" dirty="0"/>
              <a:t>for a</a:t>
            </a:r>
            <a:r>
              <a:rPr lang="en-US" dirty="0" smtClean="0"/>
              <a:t>ctuation</a:t>
            </a:r>
          </a:p>
          <a:p>
            <a:pPr lvl="2"/>
            <a:r>
              <a:rPr lang="en-US" dirty="0" smtClean="0"/>
              <a:t>Other variable volume devices</a:t>
            </a: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30295"/>
            <a:ext cx="8042276" cy="1336956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9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quadevil_Idea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440" y="412294"/>
            <a:ext cx="7148547" cy="453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203399" y="5161523"/>
            <a:ext cx="6498159" cy="512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err="1" smtClean="0">
                <a:solidFill>
                  <a:schemeClr val="accent1"/>
                </a:solidFill>
              </a:rPr>
              <a:t>SCUBa</a:t>
            </a:r>
            <a:r>
              <a:rPr lang="en-US" sz="1800" dirty="0" smtClean="0">
                <a:solidFill>
                  <a:schemeClr val="accent1"/>
                </a:solidFill>
              </a:rPr>
              <a:t> installed on “Aqua Devil”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5375" y="2567116"/>
            <a:ext cx="1077788" cy="15876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086089" y="1275411"/>
            <a:ext cx="1077788" cy="15876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60541" y="1608367"/>
            <a:ext cx="1077788" cy="15876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97896" y="288301"/>
            <a:ext cx="1077788" cy="15876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130440" y="3642140"/>
            <a:ext cx="2519821" cy="512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SCUBa</a:t>
            </a:r>
            <a:r>
              <a:rPr lang="en-US" dirty="0" smtClean="0">
                <a:solidFill>
                  <a:srgbClr val="000000"/>
                </a:solidFill>
              </a:rPr>
              <a:t> Modules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>
            <a:stCxn id="18" idx="0"/>
            <a:endCxn id="15" idx="4"/>
          </p:cNvCxnSpPr>
          <p:nvPr/>
        </p:nvCxnSpPr>
        <p:spPr>
          <a:xfrm flipV="1">
            <a:off x="2390351" y="2863071"/>
            <a:ext cx="234632" cy="779069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0"/>
            <a:endCxn id="17" idx="4"/>
          </p:cNvCxnSpPr>
          <p:nvPr/>
        </p:nvCxnSpPr>
        <p:spPr>
          <a:xfrm flipV="1">
            <a:off x="2390351" y="1875961"/>
            <a:ext cx="2046439" cy="1766179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0"/>
            <a:endCxn id="3" idx="2"/>
          </p:cNvCxnSpPr>
          <p:nvPr/>
        </p:nvCxnSpPr>
        <p:spPr>
          <a:xfrm flipV="1">
            <a:off x="2390351" y="3360946"/>
            <a:ext cx="2005024" cy="281194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0"/>
            <a:endCxn id="16" idx="2"/>
          </p:cNvCxnSpPr>
          <p:nvPr/>
        </p:nvCxnSpPr>
        <p:spPr>
          <a:xfrm flipV="1">
            <a:off x="2390351" y="2402197"/>
            <a:ext cx="3770190" cy="1239943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07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546"/>
            <a:ext cx="8042276" cy="1336956"/>
          </a:xfrm>
        </p:spPr>
        <p:txBody>
          <a:bodyPr/>
          <a:lstStyle/>
          <a:p>
            <a:r>
              <a:rPr lang="en-US" dirty="0" smtClean="0"/>
              <a:t>Why Buoyancy?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895" y="1738262"/>
            <a:ext cx="4127656" cy="4032540"/>
          </a:xfrm>
        </p:spPr>
        <p:txBody>
          <a:bodyPr/>
          <a:lstStyle/>
          <a:p>
            <a:r>
              <a:rPr lang="en-US" dirty="0" smtClean="0"/>
              <a:t>In past years, </a:t>
            </a:r>
            <a:r>
              <a:rPr lang="en-US" dirty="0"/>
              <a:t>buoyancy has </a:t>
            </a:r>
            <a:r>
              <a:rPr lang="en-US" dirty="0" smtClean="0"/>
              <a:t>usually been </a:t>
            </a:r>
            <a:r>
              <a:rPr lang="en-US" dirty="0"/>
              <a:t>last </a:t>
            </a:r>
            <a:r>
              <a:rPr lang="en-US" dirty="0" smtClean="0"/>
              <a:t>minute</a:t>
            </a:r>
          </a:p>
          <a:p>
            <a:r>
              <a:rPr lang="en-US" dirty="0" smtClean="0"/>
              <a:t>Makes </a:t>
            </a:r>
            <a:r>
              <a:rPr lang="en-US" dirty="0"/>
              <a:t>it a </a:t>
            </a:r>
            <a:r>
              <a:rPr lang="en-US" dirty="0" smtClean="0"/>
              <a:t>priority</a:t>
            </a:r>
          </a:p>
          <a:p>
            <a:r>
              <a:rPr lang="en-US" dirty="0"/>
              <a:t>A</a:t>
            </a:r>
            <a:r>
              <a:rPr lang="en-US" dirty="0" smtClean="0"/>
              <a:t>llow </a:t>
            </a:r>
            <a:r>
              <a:rPr lang="en-US" dirty="0"/>
              <a:t>greater control </a:t>
            </a:r>
            <a:r>
              <a:rPr lang="en-US" dirty="0" smtClean="0"/>
              <a:t>and maneuverability</a:t>
            </a:r>
          </a:p>
          <a:p>
            <a:r>
              <a:rPr lang="en-US" dirty="0"/>
              <a:t>C</a:t>
            </a:r>
            <a:r>
              <a:rPr lang="en-US" dirty="0" smtClean="0"/>
              <a:t>arry </a:t>
            </a:r>
            <a:r>
              <a:rPr lang="en-US" dirty="0"/>
              <a:t>much </a:t>
            </a:r>
            <a:r>
              <a:rPr lang="en-US" dirty="0" smtClean="0"/>
              <a:t>greater loads</a:t>
            </a:r>
            <a:endParaRPr lang="en-US" dirty="0"/>
          </a:p>
        </p:txBody>
      </p:sp>
      <p:pic>
        <p:nvPicPr>
          <p:cNvPr id="6" name="Picture 5" descr="robots 665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613" y="1738262"/>
            <a:ext cx="2888509" cy="3356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9195" y="5108124"/>
            <a:ext cx="3188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C7C9F"/>
                </a:solidFill>
              </a:rPr>
              <a:t>Buoyancy on 2009 ROV</a:t>
            </a:r>
            <a:endParaRPr lang="en-US" sz="16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1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517514" y="1586395"/>
            <a:ext cx="2697488" cy="3669975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546"/>
            <a:ext cx="8042276" cy="1336956"/>
          </a:xfrm>
        </p:spPr>
        <p:txBody>
          <a:bodyPr/>
          <a:lstStyle/>
          <a:p>
            <a:r>
              <a:rPr lang="en-US" dirty="0" smtClean="0"/>
              <a:t>Project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205" y="1641619"/>
            <a:ext cx="4365258" cy="366997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To further develop systems of NASA Space Grant </a:t>
            </a:r>
            <a:r>
              <a:rPr lang="en-US" dirty="0" smtClean="0"/>
              <a:t>robotics team</a:t>
            </a:r>
            <a:endParaRPr lang="en-US" dirty="0" smtClean="0"/>
          </a:p>
          <a:p>
            <a:pPr lvl="0"/>
            <a:r>
              <a:rPr lang="en-US" dirty="0" smtClean="0"/>
              <a:t>Adaptive </a:t>
            </a:r>
            <a:r>
              <a:rPr lang="en-US" dirty="0"/>
              <a:t>s</a:t>
            </a:r>
            <a:r>
              <a:rPr lang="en-US" dirty="0" smtClean="0"/>
              <a:t>ystem</a:t>
            </a:r>
          </a:p>
          <a:p>
            <a:pPr lvl="0"/>
            <a:r>
              <a:rPr lang="en-US" dirty="0" smtClean="0"/>
              <a:t>Pitch control</a:t>
            </a:r>
          </a:p>
          <a:p>
            <a:pPr lvl="0"/>
            <a:r>
              <a:rPr lang="en-US" dirty="0" smtClean="0"/>
              <a:t>Semi</a:t>
            </a:r>
            <a:r>
              <a:rPr lang="en-US" dirty="0"/>
              <a:t>-</a:t>
            </a:r>
            <a:r>
              <a:rPr lang="en-US" dirty="0" smtClean="0"/>
              <a:t>autonomy </a:t>
            </a:r>
            <a:endParaRPr lang="en-US" dirty="0"/>
          </a:p>
          <a:p>
            <a:pPr lvl="0"/>
            <a:r>
              <a:rPr lang="en-US" dirty="0" smtClean="0"/>
              <a:t>Significant </a:t>
            </a:r>
            <a:r>
              <a:rPr lang="en-US" dirty="0"/>
              <a:t>i</a:t>
            </a:r>
            <a:r>
              <a:rPr lang="en-US" dirty="0" smtClean="0"/>
              <a:t>mprovement </a:t>
            </a:r>
            <a:r>
              <a:rPr lang="en-US" dirty="0"/>
              <a:t>over s</a:t>
            </a:r>
            <a:r>
              <a:rPr lang="en-US" dirty="0" smtClean="0"/>
              <a:t>tatic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pic>
        <p:nvPicPr>
          <p:cNvPr id="6" name="Picture 5" descr="Aquadevil_Idea2_1.tif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514" y="1489753"/>
            <a:ext cx="2697488" cy="16165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73462" y="5256370"/>
            <a:ext cx="31889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C7C9F"/>
                </a:solidFill>
              </a:rPr>
              <a:t>Pitch Control with Pivoting Mounts</a:t>
            </a:r>
            <a:endParaRPr lang="en-US" sz="1600" dirty="0">
              <a:solidFill>
                <a:srgbClr val="2C7C9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  <p:pic>
        <p:nvPicPr>
          <p:cNvPr id="4" name="Picture 3" descr="Aquadevil_Idea2_3.tif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75" b="82810" l="35092" r="77938">
                        <a14:foregroundMark x1="50600" y1="52562" x2="50600" y2="52562"/>
                        <a14:foregroundMark x1="77938" y1="42645" x2="77938" y2="42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46" t="24219" r="27605" b="16295"/>
          <a:stretch/>
        </p:blipFill>
        <p:spPr>
          <a:xfrm>
            <a:off x="5517514" y="3299558"/>
            <a:ext cx="2697488" cy="1932807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709168" y="2802558"/>
            <a:ext cx="372732" cy="7869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035807" y="2059369"/>
            <a:ext cx="212687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19070" y="2059869"/>
            <a:ext cx="212687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21790" y="3607713"/>
            <a:ext cx="212687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24186" y="4580430"/>
            <a:ext cx="212687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035807" y="2059870"/>
            <a:ext cx="212687" cy="16771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24544" y="2059870"/>
            <a:ext cx="212687" cy="167714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16316" y="3611381"/>
            <a:ext cx="212687" cy="114289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26525" y="4585903"/>
            <a:ext cx="212687" cy="231049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3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546"/>
            <a:ext cx="8042276" cy="1336956"/>
          </a:xfrm>
        </p:spPr>
        <p:txBody>
          <a:bodyPr/>
          <a:lstStyle/>
          <a:p>
            <a:r>
              <a:rPr lang="en-US" dirty="0" smtClean="0"/>
              <a:t>Capabilities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464" y="1711915"/>
            <a:ext cx="4010948" cy="3411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800"/>
              </a:spcBef>
            </a:pPr>
            <a:r>
              <a:rPr lang="en-US" sz="1800" dirty="0" smtClean="0"/>
              <a:t>Provides buoyancy control for specific environments (salt vs. fresh)</a:t>
            </a:r>
          </a:p>
          <a:p>
            <a:pPr lvl="0">
              <a:spcBef>
                <a:spcPts val="800"/>
              </a:spcBef>
            </a:pPr>
            <a:r>
              <a:rPr lang="en-US" sz="1800" dirty="0" smtClean="0"/>
              <a:t>Allows </a:t>
            </a:r>
            <a:r>
              <a:rPr lang="en-US" sz="1800" dirty="0"/>
              <a:t>neutral buoyancy to </a:t>
            </a:r>
            <a:r>
              <a:rPr lang="en-US" sz="1800" dirty="0" smtClean="0"/>
              <a:t>adapt when </a:t>
            </a:r>
            <a:r>
              <a:rPr lang="en-US" sz="1800" dirty="0"/>
              <a:t>mass changes (picking up an object</a:t>
            </a:r>
            <a:r>
              <a:rPr lang="en-US" sz="1800" dirty="0" smtClean="0"/>
              <a:t>)</a:t>
            </a:r>
            <a:endParaRPr lang="en-US" sz="1800" dirty="0"/>
          </a:p>
          <a:p>
            <a:pPr lvl="0">
              <a:spcBef>
                <a:spcPts val="800"/>
              </a:spcBef>
            </a:pPr>
            <a:r>
              <a:rPr lang="en-US" sz="1800" dirty="0" smtClean="0"/>
              <a:t>Allows </a:t>
            </a:r>
            <a:r>
              <a:rPr lang="en-US" sz="1800" dirty="0"/>
              <a:t>lift of </a:t>
            </a:r>
            <a:r>
              <a:rPr lang="en-US" sz="1800" dirty="0" smtClean="0"/>
              <a:t>heavier objects underwater</a:t>
            </a:r>
          </a:p>
          <a:p>
            <a:pPr lvl="0">
              <a:spcBef>
                <a:spcPts val="800"/>
              </a:spcBef>
            </a:pPr>
            <a:r>
              <a:rPr lang="en-US" sz="1800" dirty="0" smtClean="0"/>
              <a:t>Ascend very rapidly</a:t>
            </a:r>
          </a:p>
          <a:p>
            <a:pPr lvl="0">
              <a:spcBef>
                <a:spcPts val="800"/>
              </a:spcBef>
            </a:pPr>
            <a:r>
              <a:rPr lang="en-US" sz="1800" dirty="0" smtClean="0"/>
              <a:t>Greater control over </a:t>
            </a:r>
            <a:r>
              <a:rPr lang="en-US" sz="1800" dirty="0" smtClean="0"/>
              <a:t>tilt of robot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683635" y="1754516"/>
            <a:ext cx="4076968" cy="3451564"/>
            <a:chOff x="5280646" y="2550943"/>
            <a:chExt cx="3592845" cy="3041705"/>
          </a:xfrm>
        </p:grpSpPr>
        <p:pic>
          <p:nvPicPr>
            <p:cNvPr id="12" name="Picture 11" descr="Dynamic_Bouyancy_System_Idea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0646" y="2550943"/>
              <a:ext cx="3592845" cy="304170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7469087" y="4467014"/>
              <a:ext cx="1203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Pivoting Mount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69087" y="3363541"/>
              <a:ext cx="1203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Air Inlet/Exit Tube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9087" y="2799443"/>
              <a:ext cx="12038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O-ring Seal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2" name="Straight Connector 21"/>
            <p:cNvCxnSpPr>
              <a:stCxn id="21" idx="1"/>
            </p:cNvCxnSpPr>
            <p:nvPr/>
          </p:nvCxnSpPr>
          <p:spPr bwMode="auto">
            <a:xfrm flipH="1">
              <a:off x="6617521" y="2953332"/>
              <a:ext cx="851566" cy="34719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23" name="Straight Connector 22"/>
            <p:cNvCxnSpPr>
              <a:stCxn id="20" idx="1"/>
            </p:cNvCxnSpPr>
            <p:nvPr/>
          </p:nvCxnSpPr>
          <p:spPr bwMode="auto">
            <a:xfrm flipH="1">
              <a:off x="6617521" y="3625151"/>
              <a:ext cx="85156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24" name="Straight Connector 23"/>
            <p:cNvCxnSpPr>
              <a:stCxn id="19" idx="1"/>
            </p:cNvCxnSpPr>
            <p:nvPr/>
          </p:nvCxnSpPr>
          <p:spPr bwMode="auto">
            <a:xfrm flipH="1" flipV="1">
              <a:off x="7077071" y="4629098"/>
              <a:ext cx="392016" cy="9952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7469088" y="3916765"/>
              <a:ext cx="1203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Air Reservoir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6" name="Straight Connector 25"/>
            <p:cNvCxnSpPr>
              <a:stCxn id="25" idx="1"/>
            </p:cNvCxnSpPr>
            <p:nvPr/>
          </p:nvCxnSpPr>
          <p:spPr bwMode="auto">
            <a:xfrm flipH="1" flipV="1">
              <a:off x="6375212" y="4152311"/>
              <a:ext cx="1093876" cy="260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7474324" y="5054237"/>
              <a:ext cx="12989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Open System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8" name="Straight Connector 27"/>
            <p:cNvCxnSpPr>
              <a:stCxn id="27" idx="1"/>
            </p:cNvCxnSpPr>
            <p:nvPr/>
          </p:nvCxnSpPr>
          <p:spPr bwMode="auto">
            <a:xfrm flipH="1" flipV="1">
              <a:off x="6375212" y="4990234"/>
              <a:ext cx="1099112" cy="2178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4804093" y="5257489"/>
            <a:ext cx="376025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2C7C9F"/>
                </a:solidFill>
              </a:rPr>
              <a:t>SCUBa</a:t>
            </a:r>
            <a:r>
              <a:rPr lang="en-US" sz="1600" dirty="0" smtClean="0">
                <a:solidFill>
                  <a:srgbClr val="2C7C9F"/>
                </a:solidFill>
              </a:rPr>
              <a:t> Module Design #1</a:t>
            </a:r>
            <a:endParaRPr lang="en-US" sz="16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5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546"/>
            <a:ext cx="8042276" cy="1336956"/>
          </a:xfrm>
        </p:spPr>
        <p:txBody>
          <a:bodyPr/>
          <a:lstStyle/>
          <a:p>
            <a:r>
              <a:rPr lang="en-US" dirty="0" smtClean="0"/>
              <a:t>Contingency Analysis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5466" y="1834914"/>
            <a:ext cx="5025978" cy="3121349"/>
          </a:xfrm>
        </p:spPr>
        <p:txBody>
          <a:bodyPr>
            <a:normAutofit/>
          </a:bodyPr>
          <a:lstStyle/>
          <a:p>
            <a:r>
              <a:rPr lang="en-US" dirty="0" smtClean="0"/>
              <a:t>What if robot flips over?</a:t>
            </a:r>
          </a:p>
          <a:p>
            <a:r>
              <a:rPr lang="en-US" dirty="0" smtClean="0"/>
              <a:t>What if leaks occur?</a:t>
            </a:r>
          </a:p>
          <a:p>
            <a:r>
              <a:rPr lang="en-US" dirty="0" smtClean="0"/>
              <a:t>What if air supply is lost?</a:t>
            </a:r>
          </a:p>
          <a:p>
            <a:r>
              <a:rPr lang="en-US" dirty="0" smtClean="0"/>
              <a:t>What if robot goes too deep?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  <p:pic>
        <p:nvPicPr>
          <p:cNvPr id="3" name="Picture 2" descr="P40801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81723" y="2431929"/>
            <a:ext cx="3538401" cy="1905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05118" y="5256370"/>
            <a:ext cx="22916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C7C9F"/>
                </a:solidFill>
              </a:rPr>
              <a:t>Test Platform for Single Module</a:t>
            </a:r>
            <a:endParaRPr lang="en-US" sz="1600" dirty="0">
              <a:solidFill>
                <a:srgbClr val="2C7C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3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546"/>
            <a:ext cx="8042276" cy="1336956"/>
          </a:xfrm>
        </p:spPr>
        <p:txBody>
          <a:bodyPr/>
          <a:lstStyle/>
          <a:p>
            <a:r>
              <a:rPr lang="en-US" dirty="0" err="1" smtClean="0"/>
              <a:t>SCUBa</a:t>
            </a:r>
            <a:r>
              <a:rPr lang="en-US" dirty="0" smtClean="0"/>
              <a:t> Test Platform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  <p:pic>
        <p:nvPicPr>
          <p:cNvPr id="16" name="SCUBa_Vide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609" y="1600200"/>
            <a:ext cx="6857458" cy="3857320"/>
          </a:xfrm>
        </p:spPr>
      </p:pic>
    </p:spTree>
    <p:extLst>
      <p:ext uri="{BB962C8B-B14F-4D97-AF65-F5344CB8AC3E}">
        <p14:creationId xmlns:p14="http://schemas.microsoft.com/office/powerpoint/2010/main" val="177589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546"/>
            <a:ext cx="8042276" cy="1336956"/>
          </a:xfrm>
        </p:spPr>
        <p:txBody>
          <a:bodyPr/>
          <a:lstStyle/>
          <a:p>
            <a:r>
              <a:rPr lang="en-US" dirty="0" smtClean="0"/>
              <a:t>Sensor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3425" y="1724455"/>
            <a:ext cx="7378481" cy="1687038"/>
          </a:xfrm>
        </p:spPr>
        <p:txBody>
          <a:bodyPr numCol="2">
            <a:noAutofit/>
          </a:bodyPr>
          <a:lstStyle/>
          <a:p>
            <a:r>
              <a:rPr lang="en-US" dirty="0" smtClean="0"/>
              <a:t>Liquid Level Sensor</a:t>
            </a:r>
          </a:p>
          <a:p>
            <a:r>
              <a:rPr lang="en-US" dirty="0" smtClean="0"/>
              <a:t>Pressure Sensor</a:t>
            </a:r>
          </a:p>
          <a:p>
            <a:endParaRPr lang="en-US" dirty="0" smtClean="0"/>
          </a:p>
          <a:p>
            <a:r>
              <a:rPr lang="en-US" dirty="0" smtClean="0"/>
              <a:t>Gyroscope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198" y="3259627"/>
            <a:ext cx="2069100" cy="188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iquidLevelSens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88" y="3209421"/>
            <a:ext cx="1599509" cy="15995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32955" y="5205915"/>
            <a:ext cx="3212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Pressure Sensor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522" y="4815302"/>
            <a:ext cx="3212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Liquid Level Sensor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276-2333-yaw-rate-gyroscope-sens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324" y="2506435"/>
            <a:ext cx="1858562" cy="18585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12858" y="4211108"/>
            <a:ext cx="3212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Gyroscope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7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8546"/>
            <a:ext cx="8042276" cy="1336956"/>
          </a:xfrm>
        </p:spPr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9275" y="1462141"/>
            <a:ext cx="4682770" cy="40463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Well Cap from MATE </a:t>
            </a:r>
            <a:r>
              <a:rPr lang="en-US" dirty="0" smtClean="0"/>
              <a:t>Competition in 2011</a:t>
            </a:r>
            <a:endParaRPr lang="en-US" dirty="0" smtClean="0"/>
          </a:p>
          <a:p>
            <a:pPr>
              <a:spcBef>
                <a:spcPts val="800"/>
              </a:spcBef>
            </a:pPr>
            <a:r>
              <a:rPr lang="en-US" sz="1600" dirty="0" smtClean="0"/>
              <a:t>Weight: 2.3 lbs.</a:t>
            </a:r>
          </a:p>
          <a:p>
            <a:pPr>
              <a:spcBef>
                <a:spcPts val="800"/>
              </a:spcBef>
            </a:pPr>
            <a:r>
              <a:rPr lang="en-US" sz="1600" dirty="0" smtClean="0"/>
              <a:t>Volume: 30 in</a:t>
            </a:r>
            <a:r>
              <a:rPr lang="en-US" sz="1600" baseline="30000" dirty="0" smtClean="0"/>
              <a:t>3 </a:t>
            </a:r>
            <a:endParaRPr lang="en-US" sz="1600" dirty="0"/>
          </a:p>
          <a:p>
            <a:pPr>
              <a:spcBef>
                <a:spcPts val="800"/>
              </a:spcBef>
            </a:pPr>
            <a:r>
              <a:rPr lang="en-US" sz="1600" dirty="0" smtClean="0"/>
              <a:t>Buoyant Force: 1.1 </a:t>
            </a:r>
            <a:r>
              <a:rPr lang="en-US" sz="1600" dirty="0" err="1" smtClean="0"/>
              <a:t>lbs</a:t>
            </a:r>
            <a:endParaRPr lang="en-US" sz="1600" dirty="0" smtClean="0"/>
          </a:p>
          <a:p>
            <a:pPr marL="0" indent="0">
              <a:spcBef>
                <a:spcPts val="800"/>
              </a:spcBef>
              <a:buNone/>
            </a:pPr>
            <a:endParaRPr lang="en-US" sz="1600" dirty="0" smtClean="0"/>
          </a:p>
          <a:p>
            <a:pPr>
              <a:spcBef>
                <a:spcPts val="800"/>
              </a:spcBef>
            </a:pPr>
            <a:r>
              <a:rPr lang="en-US" sz="2000" dirty="0" smtClean="0"/>
              <a:t>Net Force: 1.2 </a:t>
            </a:r>
            <a:r>
              <a:rPr lang="en-US" sz="2000" dirty="0" err="1" smtClean="0"/>
              <a:t>lbs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000" dirty="0" smtClean="0"/>
          </a:p>
          <a:p>
            <a:pPr marL="0" indent="0">
              <a:spcBef>
                <a:spcPts val="800"/>
              </a:spcBef>
              <a:buNone/>
            </a:pPr>
            <a:endParaRPr lang="en-US" sz="2000" dirty="0" smtClean="0"/>
          </a:p>
          <a:p>
            <a:pPr>
              <a:spcBef>
                <a:spcPts val="800"/>
              </a:spcBef>
            </a:pPr>
            <a:r>
              <a:rPr lang="en-US" sz="2000" dirty="0" smtClean="0"/>
              <a:t>1 </a:t>
            </a:r>
            <a:r>
              <a:rPr lang="en-US" sz="2000" dirty="0" err="1" smtClean="0"/>
              <a:t>SCUBa</a:t>
            </a:r>
            <a:r>
              <a:rPr lang="en-US" sz="2000" dirty="0" smtClean="0"/>
              <a:t> </a:t>
            </a:r>
            <a:r>
              <a:rPr lang="en-US" sz="2000" dirty="0" smtClean="0"/>
              <a:t>module can compensate for this added weight</a:t>
            </a:r>
          </a:p>
        </p:txBody>
      </p:sp>
      <p:pic>
        <p:nvPicPr>
          <p:cNvPr id="3" name="Picture 2" descr="wellhead cap v3_02101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r="26024"/>
          <a:stretch/>
        </p:blipFill>
        <p:spPr>
          <a:xfrm>
            <a:off x="5342485" y="1808545"/>
            <a:ext cx="3212066" cy="3380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42485" y="5329015"/>
            <a:ext cx="321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Well head Cap Design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9681" y="6096810"/>
            <a:ext cx="373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Project: </a:t>
            </a:r>
            <a:r>
              <a:rPr lang="en-US" b="1" dirty="0" err="1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SCUBa</a:t>
            </a:r>
            <a:endParaRPr lang="en-US" b="1" dirty="0" smtClean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Space Grant Symposium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1443" y="6095743"/>
            <a:ext cx="32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Arizona State University</a:t>
            </a:r>
            <a:endParaRPr lang="en-US" b="1" dirty="0">
              <a:ln w="12700">
                <a:noFill/>
                <a:prstDash val="solid"/>
              </a:ln>
              <a:solidFill>
                <a:srgbClr val="7F7F7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r"/>
            <a:r>
              <a:rPr lang="en-US" b="1" dirty="0" smtClean="0">
                <a:ln w="12700">
                  <a:noFill/>
                  <a:prstDash val="solid"/>
                </a:ln>
                <a:solidFill>
                  <a:srgbClr val="7F7F7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NASA Space Grant Robotics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36" y="5119033"/>
            <a:ext cx="1218045" cy="16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0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2597</TotalTime>
  <Words>436</Words>
  <Application>Microsoft Macintosh PowerPoint</Application>
  <PresentationFormat>On-screen Show (4:3)</PresentationFormat>
  <Paragraphs>118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Breeze</vt:lpstr>
      <vt:lpstr>PowerPoint Presentation</vt:lpstr>
      <vt:lpstr>PowerPoint Presentation</vt:lpstr>
      <vt:lpstr>Why Buoyancy?</vt:lpstr>
      <vt:lpstr>Project Requirements</vt:lpstr>
      <vt:lpstr>Capabilities</vt:lpstr>
      <vt:lpstr>Contingency Analysis</vt:lpstr>
      <vt:lpstr>SCUBa Test Platform</vt:lpstr>
      <vt:lpstr>Sensor Integration</vt:lpstr>
      <vt:lpstr>Application</vt:lpstr>
      <vt:lpstr>Conclusion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Jonathon Houda</dc:creator>
  <cp:lastModifiedBy>Jonathon Houda</cp:lastModifiedBy>
  <cp:revision>102</cp:revision>
  <dcterms:created xsi:type="dcterms:W3CDTF">2011-12-09T23:35:30Z</dcterms:created>
  <dcterms:modified xsi:type="dcterms:W3CDTF">2012-04-11T23:07:53Z</dcterms:modified>
</cp:coreProperties>
</file>